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63" r:id="rId6"/>
    <p:sldId id="264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04A58-0BC6-4E9A-A582-16BCB3655936}" type="doc">
      <dgm:prSet loTypeId="urn:microsoft.com/office/officeart/2005/8/layout/cycle6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46E1FB6-DE73-4856-A1E8-16784FB907F6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Чем понравилась Технология «Клубный час»?</a:t>
          </a:r>
          <a:endParaRPr lang="ru-RU" dirty="0"/>
        </a:p>
      </dgm:t>
    </dgm:pt>
    <dgm:pt modelId="{11C6E77E-9952-4430-944D-DBBA6ABD0543}" type="parTrans" cxnId="{E1228774-51CD-4A0F-A497-F5B6338B2D5D}">
      <dgm:prSet/>
      <dgm:spPr/>
      <dgm:t>
        <a:bodyPr/>
        <a:lstStyle/>
        <a:p>
          <a:endParaRPr lang="ru-RU"/>
        </a:p>
      </dgm:t>
    </dgm:pt>
    <dgm:pt modelId="{C1D7BD86-C176-4D98-B542-0C210F68B343}" type="sibTrans" cxnId="{E1228774-51CD-4A0F-A497-F5B6338B2D5D}">
      <dgm:prSet/>
      <dgm:spPr/>
      <dgm:t>
        <a:bodyPr/>
        <a:lstStyle/>
        <a:p>
          <a:endParaRPr lang="ru-RU"/>
        </a:p>
      </dgm:t>
    </dgm:pt>
    <dgm:pt modelId="{50147776-C099-41BC-85F9-3616AD011BB5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/>
            <a:t>Готовы ли  ли Вы применять в своей работе?</a:t>
          </a:r>
          <a:endParaRPr lang="ru-RU" dirty="0"/>
        </a:p>
      </dgm:t>
    </dgm:pt>
    <dgm:pt modelId="{20913B2F-C4D1-41CA-BEE1-AFFA0D851449}" type="parTrans" cxnId="{A74C66F0-A49A-42A6-B310-5C6F93C64491}">
      <dgm:prSet/>
      <dgm:spPr/>
      <dgm:t>
        <a:bodyPr/>
        <a:lstStyle/>
        <a:p>
          <a:endParaRPr lang="ru-RU"/>
        </a:p>
      </dgm:t>
    </dgm:pt>
    <dgm:pt modelId="{26B5DB07-57A7-461E-B4F8-C336F628F794}" type="sibTrans" cxnId="{A74C66F0-A49A-42A6-B310-5C6F93C64491}">
      <dgm:prSet/>
      <dgm:spPr/>
      <dgm:t>
        <a:bodyPr/>
        <a:lstStyle/>
        <a:p>
          <a:endParaRPr lang="ru-RU"/>
        </a:p>
      </dgm:t>
    </dgm:pt>
    <dgm:pt modelId="{9D2C765E-39E6-413D-8972-EA2A6BA64350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Что нового Вы узнали ? </a:t>
          </a:r>
          <a:endParaRPr lang="ru-RU" dirty="0"/>
        </a:p>
      </dgm:t>
    </dgm:pt>
    <dgm:pt modelId="{9E507CA1-E684-40E9-A558-B6C82EA617E8}" type="parTrans" cxnId="{FA03021A-C649-4F1D-97D8-89522CA0F747}">
      <dgm:prSet/>
      <dgm:spPr/>
      <dgm:t>
        <a:bodyPr/>
        <a:lstStyle/>
        <a:p>
          <a:endParaRPr lang="ru-RU"/>
        </a:p>
      </dgm:t>
    </dgm:pt>
    <dgm:pt modelId="{A9A8A6AA-9309-4028-96EC-9C47D00C90FA}" type="sibTrans" cxnId="{FA03021A-C649-4F1D-97D8-89522CA0F747}">
      <dgm:prSet/>
      <dgm:spPr/>
      <dgm:t>
        <a:bodyPr/>
        <a:lstStyle/>
        <a:p>
          <a:endParaRPr lang="ru-RU"/>
        </a:p>
      </dgm:t>
    </dgm:pt>
    <dgm:pt modelId="{5FFB6AE0-528D-49D0-BF60-C28438ECD602}">
      <dgm:prSet/>
      <dgm:spPr/>
      <dgm:t>
        <a:bodyPr/>
        <a:lstStyle/>
        <a:p>
          <a:r>
            <a:rPr lang="ru-RU" dirty="0" smtClean="0"/>
            <a:t>Какие трудности  испытывали?</a:t>
          </a:r>
          <a:endParaRPr lang="ru-RU" dirty="0"/>
        </a:p>
      </dgm:t>
    </dgm:pt>
    <dgm:pt modelId="{0D0D143A-710F-42F1-AA8A-BBDF153DC865}" type="parTrans" cxnId="{7156B175-4870-4C5B-B8B0-F3B3616D5ECE}">
      <dgm:prSet/>
      <dgm:spPr/>
      <dgm:t>
        <a:bodyPr/>
        <a:lstStyle/>
        <a:p>
          <a:endParaRPr lang="ru-RU"/>
        </a:p>
      </dgm:t>
    </dgm:pt>
    <dgm:pt modelId="{7CF76A0B-4D31-4AFA-B147-76EFA86EE76F}" type="sibTrans" cxnId="{7156B175-4870-4C5B-B8B0-F3B3616D5ECE}">
      <dgm:prSet/>
      <dgm:spPr/>
      <dgm:t>
        <a:bodyPr/>
        <a:lstStyle/>
        <a:p>
          <a:endParaRPr lang="ru-RU"/>
        </a:p>
      </dgm:t>
    </dgm:pt>
    <dgm:pt modelId="{9BFBB24A-CDF3-41A6-B7DA-657E8DFB7D8F}" type="pres">
      <dgm:prSet presAssocID="{34004A58-0BC6-4E9A-A582-16BCB36559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68861-005D-4A38-9669-6BC0CB85A414}" type="pres">
      <dgm:prSet presAssocID="{B46E1FB6-DE73-4856-A1E8-16784FB907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288C8-C2CD-479F-B2CF-4EAFF5785326}" type="pres">
      <dgm:prSet presAssocID="{B46E1FB6-DE73-4856-A1E8-16784FB907F6}" presName="spNode" presStyleCnt="0"/>
      <dgm:spPr/>
    </dgm:pt>
    <dgm:pt modelId="{BC8B351A-D0C6-4E5A-BFFA-78D0DFCE729F}" type="pres">
      <dgm:prSet presAssocID="{C1D7BD86-C176-4D98-B542-0C210F68B343}" presName="sibTrans" presStyleLbl="sibTrans1D1" presStyleIdx="0" presStyleCnt="4"/>
      <dgm:spPr/>
      <dgm:t>
        <a:bodyPr/>
        <a:lstStyle/>
        <a:p>
          <a:endParaRPr lang="ru-RU"/>
        </a:p>
      </dgm:t>
    </dgm:pt>
    <dgm:pt modelId="{BDEF8A7D-51DC-4211-992B-19584B37BF08}" type="pres">
      <dgm:prSet presAssocID="{50147776-C099-41BC-85F9-3616AD011BB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F7D48-08F9-4E73-8ABF-E1C6B2117AF9}" type="pres">
      <dgm:prSet presAssocID="{50147776-C099-41BC-85F9-3616AD011BB5}" presName="spNode" presStyleCnt="0"/>
      <dgm:spPr/>
    </dgm:pt>
    <dgm:pt modelId="{876575B4-2419-4425-8145-661B4980DC3F}" type="pres">
      <dgm:prSet presAssocID="{26B5DB07-57A7-461E-B4F8-C336F628F794}" presName="sibTrans" presStyleLbl="sibTrans1D1" presStyleIdx="1" presStyleCnt="4"/>
      <dgm:spPr/>
      <dgm:t>
        <a:bodyPr/>
        <a:lstStyle/>
        <a:p>
          <a:endParaRPr lang="ru-RU"/>
        </a:p>
      </dgm:t>
    </dgm:pt>
    <dgm:pt modelId="{DC89D47B-6B29-444F-81A5-9666F0E7CEFA}" type="pres">
      <dgm:prSet presAssocID="{9D2C765E-39E6-413D-8972-EA2A6BA6435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30C1E-A0CF-4BE2-AFB1-F3DEAAB1E87D}" type="pres">
      <dgm:prSet presAssocID="{9D2C765E-39E6-413D-8972-EA2A6BA64350}" presName="spNode" presStyleCnt="0"/>
      <dgm:spPr/>
    </dgm:pt>
    <dgm:pt modelId="{65D1ECDB-C0B5-4914-A1BD-08533EBA8B74}" type="pres">
      <dgm:prSet presAssocID="{A9A8A6AA-9309-4028-96EC-9C47D00C90FA}" presName="sibTrans" presStyleLbl="sibTrans1D1" presStyleIdx="2" presStyleCnt="4"/>
      <dgm:spPr/>
      <dgm:t>
        <a:bodyPr/>
        <a:lstStyle/>
        <a:p>
          <a:endParaRPr lang="ru-RU"/>
        </a:p>
      </dgm:t>
    </dgm:pt>
    <dgm:pt modelId="{15A44E12-48FB-4FDF-B368-5CFBE33AEBC7}" type="pres">
      <dgm:prSet presAssocID="{5FFB6AE0-528D-49D0-BF60-C28438ECD60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A6E7B-590E-47F2-BB8F-CBE230AD8CFB}" type="pres">
      <dgm:prSet presAssocID="{5FFB6AE0-528D-49D0-BF60-C28438ECD602}" presName="spNode" presStyleCnt="0"/>
      <dgm:spPr/>
    </dgm:pt>
    <dgm:pt modelId="{B0B424F0-7EDC-4147-B52C-FE85EDA1805D}" type="pres">
      <dgm:prSet presAssocID="{7CF76A0B-4D31-4AFA-B147-76EFA86EE76F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BEFEF1D6-EEF1-4A28-B755-CE561E952105}" type="presOf" srcId="{9D2C765E-39E6-413D-8972-EA2A6BA64350}" destId="{DC89D47B-6B29-444F-81A5-9666F0E7CEFA}" srcOrd="0" destOrd="0" presId="urn:microsoft.com/office/officeart/2005/8/layout/cycle6"/>
    <dgm:cxn modelId="{56B318F1-38A6-46E1-BC38-7C08F6734EFE}" type="presOf" srcId="{C1D7BD86-C176-4D98-B542-0C210F68B343}" destId="{BC8B351A-D0C6-4E5A-BFFA-78D0DFCE729F}" srcOrd="0" destOrd="0" presId="urn:microsoft.com/office/officeart/2005/8/layout/cycle6"/>
    <dgm:cxn modelId="{DCB2C87B-D2AA-40AB-85DB-448943A1D7E2}" type="presOf" srcId="{7CF76A0B-4D31-4AFA-B147-76EFA86EE76F}" destId="{B0B424F0-7EDC-4147-B52C-FE85EDA1805D}" srcOrd="0" destOrd="0" presId="urn:microsoft.com/office/officeart/2005/8/layout/cycle6"/>
    <dgm:cxn modelId="{23EF02F2-042C-493C-92E0-912C6EB24606}" type="presOf" srcId="{A9A8A6AA-9309-4028-96EC-9C47D00C90FA}" destId="{65D1ECDB-C0B5-4914-A1BD-08533EBA8B74}" srcOrd="0" destOrd="0" presId="urn:microsoft.com/office/officeart/2005/8/layout/cycle6"/>
    <dgm:cxn modelId="{FA03021A-C649-4F1D-97D8-89522CA0F747}" srcId="{34004A58-0BC6-4E9A-A582-16BCB3655936}" destId="{9D2C765E-39E6-413D-8972-EA2A6BA64350}" srcOrd="2" destOrd="0" parTransId="{9E507CA1-E684-40E9-A558-B6C82EA617E8}" sibTransId="{A9A8A6AA-9309-4028-96EC-9C47D00C90FA}"/>
    <dgm:cxn modelId="{B3152AF2-35E1-4FF2-A555-8ADBC3D8B1CB}" type="presOf" srcId="{26B5DB07-57A7-461E-B4F8-C336F628F794}" destId="{876575B4-2419-4425-8145-661B4980DC3F}" srcOrd="0" destOrd="0" presId="urn:microsoft.com/office/officeart/2005/8/layout/cycle6"/>
    <dgm:cxn modelId="{7156B175-4870-4C5B-B8B0-F3B3616D5ECE}" srcId="{34004A58-0BC6-4E9A-A582-16BCB3655936}" destId="{5FFB6AE0-528D-49D0-BF60-C28438ECD602}" srcOrd="3" destOrd="0" parTransId="{0D0D143A-710F-42F1-AA8A-BBDF153DC865}" sibTransId="{7CF76A0B-4D31-4AFA-B147-76EFA86EE76F}"/>
    <dgm:cxn modelId="{29676638-FA84-4DD6-9468-16A24AB34267}" type="presOf" srcId="{5FFB6AE0-528D-49D0-BF60-C28438ECD602}" destId="{15A44E12-48FB-4FDF-B368-5CFBE33AEBC7}" srcOrd="0" destOrd="0" presId="urn:microsoft.com/office/officeart/2005/8/layout/cycle6"/>
    <dgm:cxn modelId="{22F76216-6CB9-449F-8C26-ECF53EBA7F7C}" type="presOf" srcId="{B46E1FB6-DE73-4856-A1E8-16784FB907F6}" destId="{8F268861-005D-4A38-9669-6BC0CB85A414}" srcOrd="0" destOrd="0" presId="urn:microsoft.com/office/officeart/2005/8/layout/cycle6"/>
    <dgm:cxn modelId="{E1228774-51CD-4A0F-A497-F5B6338B2D5D}" srcId="{34004A58-0BC6-4E9A-A582-16BCB3655936}" destId="{B46E1FB6-DE73-4856-A1E8-16784FB907F6}" srcOrd="0" destOrd="0" parTransId="{11C6E77E-9952-4430-944D-DBBA6ABD0543}" sibTransId="{C1D7BD86-C176-4D98-B542-0C210F68B343}"/>
    <dgm:cxn modelId="{2410EE59-BC12-4881-9AD4-996DA7C6CAAD}" type="presOf" srcId="{50147776-C099-41BC-85F9-3616AD011BB5}" destId="{BDEF8A7D-51DC-4211-992B-19584B37BF08}" srcOrd="0" destOrd="0" presId="urn:microsoft.com/office/officeart/2005/8/layout/cycle6"/>
    <dgm:cxn modelId="{3835D488-9050-4CF5-ADDB-EA0F136050B3}" type="presOf" srcId="{34004A58-0BC6-4E9A-A582-16BCB3655936}" destId="{9BFBB24A-CDF3-41A6-B7DA-657E8DFB7D8F}" srcOrd="0" destOrd="0" presId="urn:microsoft.com/office/officeart/2005/8/layout/cycle6"/>
    <dgm:cxn modelId="{A74C66F0-A49A-42A6-B310-5C6F93C64491}" srcId="{34004A58-0BC6-4E9A-A582-16BCB3655936}" destId="{50147776-C099-41BC-85F9-3616AD011BB5}" srcOrd="1" destOrd="0" parTransId="{20913B2F-C4D1-41CA-BEE1-AFFA0D851449}" sibTransId="{26B5DB07-57A7-461E-B4F8-C336F628F794}"/>
    <dgm:cxn modelId="{110DD0B1-ED33-4F23-98D1-43BED5FBEC83}" type="presParOf" srcId="{9BFBB24A-CDF3-41A6-B7DA-657E8DFB7D8F}" destId="{8F268861-005D-4A38-9669-6BC0CB85A414}" srcOrd="0" destOrd="0" presId="urn:microsoft.com/office/officeart/2005/8/layout/cycle6"/>
    <dgm:cxn modelId="{23507C3E-32F4-44DE-B571-25DA7720294E}" type="presParOf" srcId="{9BFBB24A-CDF3-41A6-B7DA-657E8DFB7D8F}" destId="{D59288C8-C2CD-479F-B2CF-4EAFF5785326}" srcOrd="1" destOrd="0" presId="urn:microsoft.com/office/officeart/2005/8/layout/cycle6"/>
    <dgm:cxn modelId="{3029F96D-C713-4848-B382-9C5D672B8915}" type="presParOf" srcId="{9BFBB24A-CDF3-41A6-B7DA-657E8DFB7D8F}" destId="{BC8B351A-D0C6-4E5A-BFFA-78D0DFCE729F}" srcOrd="2" destOrd="0" presId="urn:microsoft.com/office/officeart/2005/8/layout/cycle6"/>
    <dgm:cxn modelId="{19C9DBB7-E9C3-4389-B2BB-6FA1A2267DF8}" type="presParOf" srcId="{9BFBB24A-CDF3-41A6-B7DA-657E8DFB7D8F}" destId="{BDEF8A7D-51DC-4211-992B-19584B37BF08}" srcOrd="3" destOrd="0" presId="urn:microsoft.com/office/officeart/2005/8/layout/cycle6"/>
    <dgm:cxn modelId="{C1227C96-9BC3-4994-B2CA-157EAF1F373B}" type="presParOf" srcId="{9BFBB24A-CDF3-41A6-B7DA-657E8DFB7D8F}" destId="{A88F7D48-08F9-4E73-8ABF-E1C6B2117AF9}" srcOrd="4" destOrd="0" presId="urn:microsoft.com/office/officeart/2005/8/layout/cycle6"/>
    <dgm:cxn modelId="{F01BB5FB-89E5-494A-B7C7-23755F6000B5}" type="presParOf" srcId="{9BFBB24A-CDF3-41A6-B7DA-657E8DFB7D8F}" destId="{876575B4-2419-4425-8145-661B4980DC3F}" srcOrd="5" destOrd="0" presId="urn:microsoft.com/office/officeart/2005/8/layout/cycle6"/>
    <dgm:cxn modelId="{4440E180-9359-47BB-BA7A-2CA63AE68949}" type="presParOf" srcId="{9BFBB24A-CDF3-41A6-B7DA-657E8DFB7D8F}" destId="{DC89D47B-6B29-444F-81A5-9666F0E7CEFA}" srcOrd="6" destOrd="0" presId="urn:microsoft.com/office/officeart/2005/8/layout/cycle6"/>
    <dgm:cxn modelId="{FA5E1789-B9E0-4A25-8BDA-826930B8E1E4}" type="presParOf" srcId="{9BFBB24A-CDF3-41A6-B7DA-657E8DFB7D8F}" destId="{47D30C1E-A0CF-4BE2-AFB1-F3DEAAB1E87D}" srcOrd="7" destOrd="0" presId="urn:microsoft.com/office/officeart/2005/8/layout/cycle6"/>
    <dgm:cxn modelId="{238BEC88-05AC-4F9F-B366-5C541A3CFF7D}" type="presParOf" srcId="{9BFBB24A-CDF3-41A6-B7DA-657E8DFB7D8F}" destId="{65D1ECDB-C0B5-4914-A1BD-08533EBA8B74}" srcOrd="8" destOrd="0" presId="urn:microsoft.com/office/officeart/2005/8/layout/cycle6"/>
    <dgm:cxn modelId="{DAF5813A-AF87-456D-BE0C-007DD9093FF0}" type="presParOf" srcId="{9BFBB24A-CDF3-41A6-B7DA-657E8DFB7D8F}" destId="{15A44E12-48FB-4FDF-B368-5CFBE33AEBC7}" srcOrd="9" destOrd="0" presId="urn:microsoft.com/office/officeart/2005/8/layout/cycle6"/>
    <dgm:cxn modelId="{C592C2BE-54B7-4FED-AF9C-70A7CFAD1E2F}" type="presParOf" srcId="{9BFBB24A-CDF3-41A6-B7DA-657E8DFB7D8F}" destId="{EF4A6E7B-590E-47F2-BB8F-CBE230AD8CFB}" srcOrd="10" destOrd="0" presId="urn:microsoft.com/office/officeart/2005/8/layout/cycle6"/>
    <dgm:cxn modelId="{32DC0432-E2BE-46BF-81E3-785C533DD2C3}" type="presParOf" srcId="{9BFBB24A-CDF3-41A6-B7DA-657E8DFB7D8F}" destId="{B0B424F0-7EDC-4147-B52C-FE85EDA1805D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68861-005D-4A38-9669-6BC0CB85A414}">
      <dsp:nvSpPr>
        <dsp:cNvPr id="0" name=""/>
        <dsp:cNvSpPr/>
      </dsp:nvSpPr>
      <dsp:spPr>
        <a:xfrm>
          <a:off x="3626902" y="1391"/>
          <a:ext cx="1956234" cy="1271552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Чем понравилась Технология «Клубный час»?</a:t>
          </a:r>
          <a:endParaRPr lang="ru-RU" sz="1800" kern="1200" dirty="0"/>
        </a:p>
      </dsp:txBody>
      <dsp:txXfrm>
        <a:off x="3688974" y="63463"/>
        <a:ext cx="1832090" cy="1147408"/>
      </dsp:txXfrm>
    </dsp:sp>
    <dsp:sp modelId="{BC8B351A-D0C6-4E5A-BFFA-78D0DFCE729F}">
      <dsp:nvSpPr>
        <dsp:cNvPr id="0" name=""/>
        <dsp:cNvSpPr/>
      </dsp:nvSpPr>
      <dsp:spPr>
        <a:xfrm>
          <a:off x="2504067" y="637167"/>
          <a:ext cx="4201904" cy="4201904"/>
        </a:xfrm>
        <a:custGeom>
          <a:avLst/>
          <a:gdLst/>
          <a:ahLst/>
          <a:cxnLst/>
          <a:rect l="0" t="0" r="0" b="0"/>
          <a:pathLst>
            <a:path>
              <a:moveTo>
                <a:pt x="3093163" y="249056"/>
              </a:moveTo>
              <a:arcTo wR="2100952" hR="2100952" stAng="17890895" swAng="2626116"/>
            </a:path>
          </a:pathLst>
        </a:custGeom>
        <a:noFill/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F8A7D-51DC-4211-992B-19584B37BF08}">
      <dsp:nvSpPr>
        <dsp:cNvPr id="0" name=""/>
        <dsp:cNvSpPr/>
      </dsp:nvSpPr>
      <dsp:spPr>
        <a:xfrm>
          <a:off x="5727855" y="2102343"/>
          <a:ext cx="1956234" cy="1271552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Готовы ли  ли Вы применять в своей работе?</a:t>
          </a:r>
          <a:endParaRPr lang="ru-RU" sz="1800" kern="1200" dirty="0"/>
        </a:p>
      </dsp:txBody>
      <dsp:txXfrm>
        <a:off x="5789927" y="2164415"/>
        <a:ext cx="1832090" cy="1147408"/>
      </dsp:txXfrm>
    </dsp:sp>
    <dsp:sp modelId="{876575B4-2419-4425-8145-661B4980DC3F}">
      <dsp:nvSpPr>
        <dsp:cNvPr id="0" name=""/>
        <dsp:cNvSpPr/>
      </dsp:nvSpPr>
      <dsp:spPr>
        <a:xfrm>
          <a:off x="2504067" y="637167"/>
          <a:ext cx="4201904" cy="4201904"/>
        </a:xfrm>
        <a:custGeom>
          <a:avLst/>
          <a:gdLst/>
          <a:ahLst/>
          <a:cxnLst/>
          <a:rect l="0" t="0" r="0" b="0"/>
          <a:pathLst>
            <a:path>
              <a:moveTo>
                <a:pt x="4098511" y="2751919"/>
              </a:moveTo>
              <a:arcTo wR="2100952" hR="2100952" stAng="1082989" swAng="2626116"/>
            </a:path>
          </a:pathLst>
        </a:custGeom>
        <a:noFill/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9D47B-6B29-444F-81A5-9666F0E7CEFA}">
      <dsp:nvSpPr>
        <dsp:cNvPr id="0" name=""/>
        <dsp:cNvSpPr/>
      </dsp:nvSpPr>
      <dsp:spPr>
        <a:xfrm>
          <a:off x="3626902" y="4203296"/>
          <a:ext cx="1956234" cy="1271552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Что нового Вы узнали ? </a:t>
          </a:r>
          <a:endParaRPr lang="ru-RU" sz="1800" kern="1200" dirty="0"/>
        </a:p>
      </dsp:txBody>
      <dsp:txXfrm>
        <a:off x="3688974" y="4265368"/>
        <a:ext cx="1832090" cy="1147408"/>
      </dsp:txXfrm>
    </dsp:sp>
    <dsp:sp modelId="{65D1ECDB-C0B5-4914-A1BD-08533EBA8B74}">
      <dsp:nvSpPr>
        <dsp:cNvPr id="0" name=""/>
        <dsp:cNvSpPr/>
      </dsp:nvSpPr>
      <dsp:spPr>
        <a:xfrm>
          <a:off x="2504067" y="637167"/>
          <a:ext cx="4201904" cy="4201904"/>
        </a:xfrm>
        <a:custGeom>
          <a:avLst/>
          <a:gdLst/>
          <a:ahLst/>
          <a:cxnLst/>
          <a:rect l="0" t="0" r="0" b="0"/>
          <a:pathLst>
            <a:path>
              <a:moveTo>
                <a:pt x="1108740" y="3952847"/>
              </a:moveTo>
              <a:arcTo wR="2100952" hR="2100952" stAng="7090895" swAng="2626116"/>
            </a:path>
          </a:pathLst>
        </a:custGeom>
        <a:noFill/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44E12-48FB-4FDF-B368-5CFBE33AEBC7}">
      <dsp:nvSpPr>
        <dsp:cNvPr id="0" name=""/>
        <dsp:cNvSpPr/>
      </dsp:nvSpPr>
      <dsp:spPr>
        <a:xfrm>
          <a:off x="1525950" y="2102343"/>
          <a:ext cx="1956234" cy="127155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Какие трудности  испытывали?</a:t>
          </a:r>
          <a:endParaRPr lang="ru-RU" sz="1800" kern="1200" dirty="0"/>
        </a:p>
      </dsp:txBody>
      <dsp:txXfrm>
        <a:off x="1588022" y="2164415"/>
        <a:ext cx="1832090" cy="1147408"/>
      </dsp:txXfrm>
    </dsp:sp>
    <dsp:sp modelId="{B0B424F0-7EDC-4147-B52C-FE85EDA1805D}">
      <dsp:nvSpPr>
        <dsp:cNvPr id="0" name=""/>
        <dsp:cNvSpPr/>
      </dsp:nvSpPr>
      <dsp:spPr>
        <a:xfrm>
          <a:off x="2504067" y="637167"/>
          <a:ext cx="4201904" cy="4201904"/>
        </a:xfrm>
        <a:custGeom>
          <a:avLst/>
          <a:gdLst/>
          <a:ahLst/>
          <a:cxnLst/>
          <a:rect l="0" t="0" r="0" b="0"/>
          <a:pathLst>
            <a:path>
              <a:moveTo>
                <a:pt x="103393" y="1449985"/>
              </a:moveTo>
              <a:arcTo wR="2100952" hR="2100952" stAng="11882989" swAng="2626116"/>
            </a:path>
          </a:pathLst>
        </a:custGeom>
        <a:noFill/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75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5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7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26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2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08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3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7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5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7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687643-3417-46D0-B04A-ADD8222B0CCA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C58AA9-5799-4B63-B6DE-FD737CB8C11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7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4482" y="1673275"/>
            <a:ext cx="958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Тема: «Клубный час - современная технология эффективной   социализации</a:t>
            </a:r>
            <a:r>
              <a:rPr lang="en-US" sz="3200" b="1" i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и финансового воспитания дошкольника»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0750" y="172720"/>
            <a:ext cx="91683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стажировочная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площадка на базе МБДОУ детского сад №14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«Азбука экономики для дошкольников»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71440" y="1115888"/>
            <a:ext cx="2114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№3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s://avatars.mds.yandex.net/i?id=5c3d02e36039bd96ea8ae33d7b1a3ccaa03d2d0e-7760813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5" t="8239" b="20919"/>
          <a:stretch/>
        </p:blipFill>
        <p:spPr bwMode="auto">
          <a:xfrm>
            <a:off x="3765089" y="3402492"/>
            <a:ext cx="4927126" cy="285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otula.ru/wp-content/uploads/2021/05/wu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13360"/>
            <a:ext cx="1414202" cy="104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5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635" y="1558131"/>
            <a:ext cx="111353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Цель:</a:t>
            </a:r>
            <a:r>
              <a:rPr lang="ru-RU" sz="2800" b="0" i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0" i="0" dirty="0" smtClean="0">
                <a:solidFill>
                  <a:srgbClr val="111115"/>
                </a:solidFill>
                <a:effectLst/>
                <a:latin typeface="Times New Roman" panose="02020603050405020304" pitchFamily="18" charset="0"/>
              </a:rPr>
              <a:t>повысить педагогическую компетентность педагогов в области успешной социализации детей дошкольного возраста, с привлечением субъектов педагогического процесса в образовательном учреждении: детей, педагогов, родителей.</a:t>
            </a:r>
            <a:endParaRPr lang="ru-RU" sz="2800" dirty="0"/>
          </a:p>
        </p:txBody>
      </p:sp>
      <p:pic>
        <p:nvPicPr>
          <p:cNvPr id="3076" name="Picture 4" descr="https://uotula.ru/wp-content/uploads/2021/05/wu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13360"/>
            <a:ext cx="1414202" cy="104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1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8815" y="1071325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5040" y="1696720"/>
            <a:ext cx="1041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Клубный час в детском саду, как эффективная технология позитивной социализации и финансового воспитания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дошкольника», выступление воспитателя высшей квалификационной категории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Булдаковой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Просмотр видеоролика Клубный час «Академия профессий» с детьми старшего дошкольного возраста.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Практическая деятельность: разработка модели (клубного часа)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Рефлексия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https://uotula.ru/wp-content/uploads/2021/05/wu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1" y="347215"/>
            <a:ext cx="1414202" cy="104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2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872" y="277614"/>
            <a:ext cx="4939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Практическая деятельность</a:t>
            </a:r>
            <a:r>
              <a:rPr lang="ru-RU" b="0" i="1" dirty="0" smtClean="0">
                <a:solidFill>
                  <a:srgbClr val="111115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3" name="Picture 4" descr="https://uotula.ru/wp-content/uploads/2021/05/wu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13360"/>
            <a:ext cx="1414202" cy="104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94902" y="1461135"/>
            <a:ext cx="97010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Придумайте  тематику Клубных часов.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Придумать задания для проведения данного мероприятия.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маршрут одного из «Клубных часов».</a:t>
            </a:r>
          </a:p>
        </p:txBody>
      </p:sp>
      <p:pic>
        <p:nvPicPr>
          <p:cNvPr id="5" name="Picture 8" descr="https://avatars.mds.yandex.net/i?id=f6a9c6e4f9ff02a29048b4272e155f049b3abe09-7758812-images-thumbs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4" y="3752851"/>
            <a:ext cx="2430735" cy="184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07920" y="0"/>
            <a:ext cx="6096000" cy="10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Технологическая карта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Клубного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часа</a:t>
            </a:r>
            <a:endParaRPr lang="ru-RU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195037"/>
              </p:ext>
            </p:extLst>
          </p:nvPr>
        </p:nvGraphicFramePr>
        <p:xfrm>
          <a:off x="1898650" y="1310216"/>
          <a:ext cx="8127999" cy="4302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клубного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часа: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Предварительная работа: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видов детской деятельности и соответствующих им форм работы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технологии: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4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781811"/>
              </p:ext>
            </p:extLst>
          </p:nvPr>
        </p:nvGraphicFramePr>
        <p:xfrm>
          <a:off x="1104900" y="314326"/>
          <a:ext cx="10134600" cy="51885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92578"/>
                <a:gridCol w="3731253"/>
                <a:gridCol w="3510769"/>
              </a:tblGrid>
              <a:tr h="595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последовательность) деятельности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 деятельности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Действия, деятельность педагога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</a:tr>
              <a:tr h="5953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Вводная часть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(дети находятся в своих группах)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</a:tr>
              <a:tr h="1009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Мотивационно-побудительный: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</a:tr>
              <a:tr h="47625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Основная часть 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(дети расходятся по выбранным центрам)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</a:tr>
              <a:tr h="9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Например: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 «Дерево желаний»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</a:tr>
              <a:tr h="9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Заключительная часть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(Возвращение детей в свои группы.)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48" marR="337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8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38373845"/>
              </p:ext>
            </p:extLst>
          </p:nvPr>
        </p:nvGraphicFramePr>
        <p:xfrm>
          <a:off x="1563370" y="435610"/>
          <a:ext cx="9210040" cy="547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46505" y="809625"/>
            <a:ext cx="1920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96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936</TotalTime>
  <Words>189</Words>
  <Application>Microsoft Office PowerPoint</Application>
  <PresentationFormat>Произвольный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</cp:lastModifiedBy>
  <cp:revision>33</cp:revision>
  <dcterms:created xsi:type="dcterms:W3CDTF">2023-04-23T10:09:45Z</dcterms:created>
  <dcterms:modified xsi:type="dcterms:W3CDTF">2023-05-02T02:37:06Z</dcterms:modified>
</cp:coreProperties>
</file>